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5" d="100"/>
          <a:sy n="75" d="100"/>
        </p:scale>
        <p:origin x="687" y="5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4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4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7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03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5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9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BC908C-F1B6-4575-8BCC-5C1CAD7C08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C9FA8C8-1D8F-4067-96B1-E431D083BA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51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06ADC-9FDA-41F0-BC84-5BB4CB5EF2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Santa Monica</a:t>
            </a:r>
            <a:br>
              <a:rPr lang="en-US" dirty="0"/>
            </a:br>
            <a:r>
              <a:rPr lang="en-US" dirty="0"/>
              <a:t>Tenant Buyout Amounts</a:t>
            </a:r>
            <a:br>
              <a:rPr lang="en-US" dirty="0"/>
            </a:br>
            <a:r>
              <a:rPr lang="en-US" dirty="0"/>
              <a:t>Spring 2015 – date</a:t>
            </a:r>
          </a:p>
        </p:txBody>
      </p:sp>
    </p:spTree>
    <p:extLst>
      <p:ext uri="{BB962C8B-B14F-4D97-AF65-F5344CB8AC3E}">
        <p14:creationId xmlns:p14="http://schemas.microsoft.com/office/powerpoint/2010/main" val="206225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5AFA31-88AE-46C9-BD2F-D8371954D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48407"/>
              </p:ext>
            </p:extLst>
          </p:nvPr>
        </p:nvGraphicFramePr>
        <p:xfrm>
          <a:off x="892810" y="1062038"/>
          <a:ext cx="10308588" cy="4445472"/>
        </p:xfrm>
        <a:graphic>
          <a:graphicData uri="http://schemas.openxmlformats.org/drawingml/2006/table">
            <a:tbl>
              <a:tblPr/>
              <a:tblGrid>
                <a:gridCol w="1288160">
                  <a:extLst>
                    <a:ext uri="{9D8B030D-6E8A-4147-A177-3AD203B41FA5}">
                      <a16:colId xmlns:a16="http://schemas.microsoft.com/office/drawing/2014/main" val="2374126040"/>
                    </a:ext>
                  </a:extLst>
                </a:gridCol>
                <a:gridCol w="1288160">
                  <a:extLst>
                    <a:ext uri="{9D8B030D-6E8A-4147-A177-3AD203B41FA5}">
                      <a16:colId xmlns:a16="http://schemas.microsoft.com/office/drawing/2014/main" val="1162232857"/>
                    </a:ext>
                  </a:extLst>
                </a:gridCol>
                <a:gridCol w="1288160">
                  <a:extLst>
                    <a:ext uri="{9D8B030D-6E8A-4147-A177-3AD203B41FA5}">
                      <a16:colId xmlns:a16="http://schemas.microsoft.com/office/drawing/2014/main" val="3187674544"/>
                    </a:ext>
                  </a:extLst>
                </a:gridCol>
                <a:gridCol w="1288160">
                  <a:extLst>
                    <a:ext uri="{9D8B030D-6E8A-4147-A177-3AD203B41FA5}">
                      <a16:colId xmlns:a16="http://schemas.microsoft.com/office/drawing/2014/main" val="2988944481"/>
                    </a:ext>
                  </a:extLst>
                </a:gridCol>
                <a:gridCol w="1288987">
                  <a:extLst>
                    <a:ext uri="{9D8B030D-6E8A-4147-A177-3AD203B41FA5}">
                      <a16:colId xmlns:a16="http://schemas.microsoft.com/office/drawing/2014/main" val="2201646182"/>
                    </a:ext>
                  </a:extLst>
                </a:gridCol>
                <a:gridCol w="1288987">
                  <a:extLst>
                    <a:ext uri="{9D8B030D-6E8A-4147-A177-3AD203B41FA5}">
                      <a16:colId xmlns:a16="http://schemas.microsoft.com/office/drawing/2014/main" val="1219140459"/>
                    </a:ext>
                  </a:extLst>
                </a:gridCol>
                <a:gridCol w="1288987">
                  <a:extLst>
                    <a:ext uri="{9D8B030D-6E8A-4147-A177-3AD203B41FA5}">
                      <a16:colId xmlns:a16="http://schemas.microsoft.com/office/drawing/2014/main" val="506698369"/>
                    </a:ext>
                  </a:extLst>
                </a:gridCol>
                <a:gridCol w="1288987">
                  <a:extLst>
                    <a:ext uri="{9D8B030D-6E8A-4147-A177-3AD203B41FA5}">
                      <a16:colId xmlns:a16="http://schemas.microsoft.com/office/drawing/2014/main" val="1811000219"/>
                    </a:ext>
                  </a:extLst>
                </a:gridCol>
              </a:tblGrid>
              <a:tr h="74091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City Area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# Filed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Average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Median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Lowest $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Highest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Average MAR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Median MAR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10419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$22,066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$22,533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$1,433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$47,500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$1,367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$1,308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7627"/>
                  </a:ext>
                </a:extLst>
              </a:tr>
              <a:tr h="74091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$30,716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$9,830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$100,000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$1,370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$1,008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999185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$28,419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$13,900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$12,300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$50,000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$4,341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$1,033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62732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$26,680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$30,000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$3,200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$41,000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$1,095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$801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96531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E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$29,380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$25,861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$3,126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$65,000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$1,335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$1,309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253638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$26,282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$18,614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$6,500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$1,976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$1,867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65351"/>
                  </a:ext>
                </a:extLst>
              </a:tr>
              <a:tr h="74091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G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$42,533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$27,563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$15,350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$100,000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$1,178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$1,016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894875"/>
                  </a:ext>
                </a:extLst>
              </a:tr>
              <a:tr h="3704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$28,462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$2,168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$1,225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81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60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2AC62B-7F72-4F67-9B06-71E6126E1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509516"/>
              </p:ext>
            </p:extLst>
          </p:nvPr>
        </p:nvGraphicFramePr>
        <p:xfrm>
          <a:off x="1371600" y="1949450"/>
          <a:ext cx="9372600" cy="2494643"/>
        </p:xfrm>
        <a:graphic>
          <a:graphicData uri="http://schemas.openxmlformats.org/drawingml/2006/table">
            <a:tbl>
              <a:tblPr/>
              <a:tblGrid>
                <a:gridCol w="1171200">
                  <a:extLst>
                    <a:ext uri="{9D8B030D-6E8A-4147-A177-3AD203B41FA5}">
                      <a16:colId xmlns:a16="http://schemas.microsoft.com/office/drawing/2014/main" val="3927057827"/>
                    </a:ext>
                  </a:extLst>
                </a:gridCol>
                <a:gridCol w="1171200">
                  <a:extLst>
                    <a:ext uri="{9D8B030D-6E8A-4147-A177-3AD203B41FA5}">
                      <a16:colId xmlns:a16="http://schemas.microsoft.com/office/drawing/2014/main" val="3113686342"/>
                    </a:ext>
                  </a:extLst>
                </a:gridCol>
                <a:gridCol w="1171200">
                  <a:extLst>
                    <a:ext uri="{9D8B030D-6E8A-4147-A177-3AD203B41FA5}">
                      <a16:colId xmlns:a16="http://schemas.microsoft.com/office/drawing/2014/main" val="2776911268"/>
                    </a:ext>
                  </a:extLst>
                </a:gridCol>
                <a:gridCol w="1171200">
                  <a:extLst>
                    <a:ext uri="{9D8B030D-6E8A-4147-A177-3AD203B41FA5}">
                      <a16:colId xmlns:a16="http://schemas.microsoft.com/office/drawing/2014/main" val="2439152245"/>
                    </a:ext>
                  </a:extLst>
                </a:gridCol>
                <a:gridCol w="1171950">
                  <a:extLst>
                    <a:ext uri="{9D8B030D-6E8A-4147-A177-3AD203B41FA5}">
                      <a16:colId xmlns:a16="http://schemas.microsoft.com/office/drawing/2014/main" val="2241209247"/>
                    </a:ext>
                  </a:extLst>
                </a:gridCol>
                <a:gridCol w="1171950">
                  <a:extLst>
                    <a:ext uri="{9D8B030D-6E8A-4147-A177-3AD203B41FA5}">
                      <a16:colId xmlns:a16="http://schemas.microsoft.com/office/drawing/2014/main" val="3049508152"/>
                    </a:ext>
                  </a:extLst>
                </a:gridCol>
                <a:gridCol w="1171950">
                  <a:extLst>
                    <a:ext uri="{9D8B030D-6E8A-4147-A177-3AD203B41FA5}">
                      <a16:colId xmlns:a16="http://schemas.microsoft.com/office/drawing/2014/main" val="2512487459"/>
                    </a:ext>
                  </a:extLst>
                </a:gridCol>
                <a:gridCol w="1171950">
                  <a:extLst>
                    <a:ext uri="{9D8B030D-6E8A-4147-A177-3AD203B41FA5}">
                      <a16:colId xmlns:a16="http://schemas.microsoft.com/office/drawing/2014/main" val="2758173141"/>
                    </a:ext>
                  </a:extLst>
                </a:gridCol>
              </a:tblGrid>
              <a:tr h="82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BR Size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#Filed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Average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Median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Lowest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Highest $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Average MAR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Median MAR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8918"/>
                  </a:ext>
                </a:extLst>
              </a:tr>
              <a:tr h="41184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$13,516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$13,500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$1,433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$30,000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$800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$619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41285"/>
                  </a:ext>
                </a:extLst>
              </a:tr>
              <a:tr h="41184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$27,223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$3,126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$75,000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$1,583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$1,225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78870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2+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$39,377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$30,000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$15,000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$100,000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$3,791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$2,121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1424"/>
                  </a:ext>
                </a:extLst>
              </a:tr>
              <a:tr h="411843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$28,462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$2,168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</a:rPr>
                        <a:t>$1,225</a:t>
                      </a:r>
                      <a:endParaRPr 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07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4206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195</Words>
  <Application>Microsoft Office PowerPoint</Application>
  <PresentationFormat>Widescreen</PresentationFormat>
  <Paragraphs>113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Santa Monica Tenant Buyout Amounts Spring 2015 – 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 Tenant Buyout Amounts Spring 2015 – date</dc:title>
  <dc:creator>Kendrick Brayman</dc:creator>
  <cp:lastModifiedBy>Kendrick Brayman</cp:lastModifiedBy>
  <cp:revision>2</cp:revision>
  <dcterms:created xsi:type="dcterms:W3CDTF">2017-09-11T17:23:07Z</dcterms:created>
  <dcterms:modified xsi:type="dcterms:W3CDTF">2017-09-11T19:26:59Z</dcterms:modified>
</cp:coreProperties>
</file>